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9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4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C2B93-EAB4-EDB5-0F10-FBE0F4385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00A25F-27F5-A905-B1C9-D57476CF2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3E6F7-EC08-47A4-590D-F1F991B12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FBDBA-5C3E-44DA-B60E-6030D378DCB6}" type="datetimeFigureOut">
              <a:rPr lang="en-US" smtClean="0"/>
              <a:t>6/20/2025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B7900-BF7B-1DC3-0223-DADDCB34C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BB808-AAE9-B737-88F3-6E6361B82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E525-38CD-49C3-9DE4-38BCB5B60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20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B1220-BD50-A63D-1ADA-0FC1E925E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3C23D3-6953-5289-0897-2C166BE37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CE82D-E6E0-1340-A781-12D63EC78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FBDBA-5C3E-44DA-B60E-6030D378DCB6}" type="datetimeFigureOut">
              <a:rPr lang="en-US" smtClean="0"/>
              <a:t>6/20/2025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6B1B0-7F5E-8774-DBD4-00ED068AF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1582B-70B1-DCDE-97A8-C48DDDFC2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E525-38CD-49C3-9DE4-38BCB5B60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0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BDE21-02A4-7B5C-4486-1679D94CE7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C421BB-AFD8-FE15-B419-EEB8F9F59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BA646-CB5E-2C13-51BC-F09DB0AB8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FBDBA-5C3E-44DA-B60E-6030D378DCB6}" type="datetimeFigureOut">
              <a:rPr lang="en-US" smtClean="0"/>
              <a:t>6/20/2025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7600C-5BD7-82BC-DEF5-157909F9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DC92B-0C07-82B3-E66A-F9EE4885D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E525-38CD-49C3-9DE4-38BCB5B60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14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2273-0775-7A11-FCAF-ABB5C4973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A289C-6C6E-5784-1CC1-9579B25FA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74EB4-4610-65C9-0C33-AFDD12E50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FBDBA-5C3E-44DA-B60E-6030D378DCB6}" type="datetimeFigureOut">
              <a:rPr lang="en-US" smtClean="0"/>
              <a:t>6/20/2025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102F6-8322-1C43-BAB3-58480A2F4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E94AC-F629-DFB9-8184-3B7AA43C8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E525-38CD-49C3-9DE4-38BCB5B60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07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3BF0-FAE2-5C21-19CC-709B92375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BF33F-38D8-FBA3-CAB0-AA7656E5D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8CAB4-F560-67AC-FACE-222E44D4A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FBDBA-5C3E-44DA-B60E-6030D378DCB6}" type="datetimeFigureOut">
              <a:rPr lang="en-US" smtClean="0"/>
              <a:t>6/20/2025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34436-9146-E350-5832-BC96B63A2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6EA54-B2D6-C7C0-F9F5-0D508626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E525-38CD-49C3-9DE4-38BCB5B60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DC82B-F8CF-88BB-9E3B-9FAE38CC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9ACD7-C67C-ACA2-6DE0-8589D203F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C3328-BF93-8C31-CAA5-6ACB88DC8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E3040-A102-33A2-904D-34A20B823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FBDBA-5C3E-44DA-B60E-6030D378DCB6}" type="datetimeFigureOut">
              <a:rPr lang="en-US" smtClean="0"/>
              <a:t>6/20/2025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E6F26-FA73-13B6-A113-188039FF7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DEDE8B-6E01-0E22-2575-119666F0E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E525-38CD-49C3-9DE4-38BCB5B60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7F98A-05C7-C22F-2E0A-35AC517EA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46188-BF21-E9B2-A5EB-C4E2C425E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C69B2-A67D-1F65-8B88-74BB566A2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7F7C5-73A5-6CB5-5992-DE29D7CD7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48E42A-09E3-6AA6-55F2-AE08182D4A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C7E91E-5B41-441C-E0A5-B12B63F13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FBDBA-5C3E-44DA-B60E-6030D378DCB6}" type="datetimeFigureOut">
              <a:rPr lang="en-US" smtClean="0"/>
              <a:t>6/20/2025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AB405A-288E-DE79-A704-D58EFEC44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04703B-8799-6753-86BA-F4FCD11C3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E525-38CD-49C3-9DE4-38BCB5B60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32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14C9D-B809-D109-2A19-69952FC6C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9E12BC-C95E-B171-A80E-7C35FF6C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FBDBA-5C3E-44DA-B60E-6030D378DCB6}" type="datetimeFigureOut">
              <a:rPr lang="en-US" smtClean="0"/>
              <a:t>6/20/2025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C51347-9E7C-16F0-F73F-D67C58F2F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C05770-F0EA-E336-315D-B1F37772F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E525-38CD-49C3-9DE4-38BCB5B60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74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A1263-39D0-7411-51F9-04FC0C0E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FBDBA-5C3E-44DA-B60E-6030D378DCB6}" type="datetimeFigureOut">
              <a:rPr lang="en-US" smtClean="0"/>
              <a:t>6/20/2025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C0330E-33DF-27BC-78E5-B44A1C313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427C5-E214-CD9B-EA64-A55EE89F1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E525-38CD-49C3-9DE4-38BCB5B60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17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E58CA-3236-28D8-0097-AA32009A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9D930-D182-813C-4797-59F162D25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012D53-637D-776B-0D15-1FD528B04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89E08-4436-547B-78BD-6A3C6F6D9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FBDBA-5C3E-44DA-B60E-6030D378DCB6}" type="datetimeFigureOut">
              <a:rPr lang="en-US" smtClean="0"/>
              <a:t>6/20/2025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0DEA8-0F42-86BE-CC24-FE286B178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1C66A-E308-3EFC-2FA1-ABB866E25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E525-38CD-49C3-9DE4-38BCB5B60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94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37180-E89A-9B73-275B-9FFE9F82D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9EEDBF-BF4D-76C3-9256-37E5888CA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52AF5-D487-C10C-08BD-5519799E7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41783-C90D-3DD7-69BB-C27B536A1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FBDBA-5C3E-44DA-B60E-6030D378DCB6}" type="datetimeFigureOut">
              <a:rPr lang="en-US" smtClean="0"/>
              <a:t>6/20/2025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FE89D8-B184-42BC-F96C-DEB23161F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FAD7A-7825-48AF-9AB2-F6E6843F3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2E525-38CD-49C3-9DE4-38BCB5B60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35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45537A-A437-6034-1532-D8280E682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CCFDC-6AD8-E438-AA52-047208E68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3C97B-0A55-853D-4450-36DBF34907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5FBDBA-5C3E-44DA-B60E-6030D378DCB6}" type="datetimeFigureOut">
              <a:rPr lang="en-US" smtClean="0"/>
              <a:t>6/20/2025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FD5DE-3488-5923-161A-60B50D0FF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FE851-A60D-EE3C-75E8-A040129090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02E525-38CD-49C3-9DE4-38BCB5B60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2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1F456-E628-90C1-96EC-5AD3E89F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5250"/>
            <a:ext cx="10572749" cy="3743325"/>
          </a:xfrm>
          <a:noFill/>
        </p:spPr>
        <p:txBody>
          <a:bodyPr>
            <a:normAutofit fontScale="90000"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4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Optimize native mini-meadow germination for biodiversity CURE</a:t>
            </a:r>
            <a:br>
              <a:rPr lang="en-US" sz="4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4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4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FDD0EA-4E32-EE50-E334-AF57410B3606}"/>
              </a:ext>
            </a:extLst>
          </p:cNvPr>
          <p:cNvSpPr txBox="1"/>
          <p:nvPr/>
        </p:nvSpPr>
        <p:spPr>
          <a:xfrm>
            <a:off x="7343775" y="6116419"/>
            <a:ext cx="6096000" cy="646331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kern="100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Catarina Mata</a:t>
            </a:r>
            <a:br>
              <a:rPr lang="en-US" sz="1800" kern="100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solidFill>
                  <a:schemeClr val="accent6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Borough of Manhattan Community College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13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3538E-32CE-50D6-7921-9381F1D29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273C1-6D22-C8FF-07E4-F0B4D4E15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11AD6-ABA2-1E92-01B7-51A0AF63B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649" y="239540"/>
            <a:ext cx="10456532" cy="653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10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1F403F-A1D1-50AA-7A91-6305CDE08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Why mini-meadows?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912F3-D123-8402-CA38-9C3BCABB6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3" y="1835457"/>
            <a:ext cx="4619621" cy="3843666"/>
          </a:xfrm>
        </p:spPr>
        <p:txBody>
          <a:bodyPr>
            <a:normAutofit/>
          </a:bodyPr>
          <a:lstStyle/>
          <a:p>
            <a:r>
              <a:rPr lang="en-US" sz="2000" dirty="0"/>
              <a:t>Habitat and food source for pollinators </a:t>
            </a:r>
          </a:p>
          <a:p>
            <a:r>
              <a:rPr lang="en-US" sz="2000" dirty="0"/>
              <a:t>Supports local wild live</a:t>
            </a:r>
          </a:p>
          <a:p>
            <a:r>
              <a:rPr lang="en-US" sz="2000" dirty="0"/>
              <a:t>Small scale re-wilding</a:t>
            </a:r>
          </a:p>
          <a:p>
            <a:r>
              <a:rPr lang="en-US" sz="2000" dirty="0"/>
              <a:t>Low effort lawn alternative</a:t>
            </a:r>
          </a:p>
          <a:p>
            <a:r>
              <a:rPr lang="en-US" sz="2000" dirty="0"/>
              <a:t>Flowers through the season if well planned</a:t>
            </a:r>
          </a:p>
          <a:p>
            <a:r>
              <a:rPr lang="en-US" sz="2000" dirty="0"/>
              <a:t>Suitable for urban and suburban gardens </a:t>
            </a:r>
          </a:p>
          <a:p>
            <a:r>
              <a:rPr lang="en-US" sz="2000" dirty="0"/>
              <a:t>Increases biodiversity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665EDD-E0D0-8F75-505D-1013F136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53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0294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3B7218-C61C-DE0D-5D43-4D12A2264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Issues starting a mini-meadow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87308-561E-E265-AFFE-453717D4B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en-US" sz="2000" dirty="0"/>
              <a:t>Buying plants is expensive</a:t>
            </a:r>
          </a:p>
          <a:p>
            <a:r>
              <a:rPr lang="en-US" sz="2000" dirty="0"/>
              <a:t>Finding local native plants is not easy</a:t>
            </a:r>
          </a:p>
          <a:p>
            <a:r>
              <a:rPr lang="en-US" sz="2000" dirty="0"/>
              <a:t>Germinating from seed is cheap and libraries give native seeds for free, but… </a:t>
            </a:r>
          </a:p>
          <a:p>
            <a:pPr marL="0" indent="0">
              <a:buNone/>
            </a:pPr>
            <a:r>
              <a:rPr lang="en-US" sz="2000" dirty="0"/>
              <a:t>Does not often go well, seed supply is limited, this is where your students can help!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F5E004-FABC-D39F-28F5-7EFB7A1305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64" r="5457" b="-1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8550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5826B-17A1-939F-6C12-9E09E03E9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Optimize germination!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D34C6F-9A34-E23D-C4FD-9EFBB5B6C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665"/>
            <a:ext cx="4619621" cy="4633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Determine what can increase germination of the native mini-meadow candidates: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Cold vernalization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Scarification physical/acid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Find what makes most species germinate fast, NO 60 days of cold.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F99299-47EC-25C1-7814-961703BB4F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48" r="9658" b="-2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8563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478088-8D6B-0B79-13D9-3E52D3A35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DF94A-E0B3-F2AC-6465-83352444E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en-US" sz="2000" dirty="0"/>
              <a:t>Apply the scientific method</a:t>
            </a:r>
          </a:p>
          <a:p>
            <a:r>
              <a:rPr lang="en-US" sz="2000" dirty="0"/>
              <a:t>Learn experimental design</a:t>
            </a:r>
          </a:p>
          <a:p>
            <a:r>
              <a:rPr lang="en-US" sz="2000" dirty="0"/>
              <a:t>Learn to do literature research</a:t>
            </a:r>
          </a:p>
          <a:p>
            <a:r>
              <a:rPr lang="en-US" sz="2000" dirty="0"/>
              <a:t>Practice organized data collection</a:t>
            </a:r>
          </a:p>
          <a:p>
            <a:r>
              <a:rPr lang="en-US" sz="2000" dirty="0"/>
              <a:t>Treat and present data</a:t>
            </a:r>
          </a:p>
          <a:p>
            <a:r>
              <a:rPr lang="en-US" sz="2000" dirty="0"/>
              <a:t>Learn about native flora</a:t>
            </a:r>
          </a:p>
          <a:p>
            <a:r>
              <a:rPr lang="en-US" sz="2000" dirty="0"/>
              <a:t>Disseminate findings to the local community, garden groups, libraries, local master gardeners.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1806D9-1990-E729-0FEF-E3E2D6E735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64" r="22926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6928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06C4C-1A48-AB02-9F92-A3BB24C74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1BE52-F609-70AF-8E75-9C4CB8F41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516"/>
            <a:ext cx="10515600" cy="5209359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</a:rPr>
              <a:t>1. Divide the class into groups of 3-4 students.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</a:rPr>
              <a:t>2. Do in class literature research on meadow species native to the area, what is known about their germination and ecology (invite Library staff to introduce search).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</a:rPr>
              <a:t>3. Select one or two  species per group, make sure there will be blooms throughout the season, see what seeds will be available.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</a:rPr>
              <a:t>4. Decide what treatment(s) to test based on the literature and ecology of the area. Ex: Acid, cold, </a:t>
            </a:r>
            <a:r>
              <a:rPr lang="en-US" kern="1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</a:t>
            </a:r>
            <a:r>
              <a:rPr lang="en-US" kern="100" baseline="-250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US" kern="1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lang="en-US" kern="100" baseline="-250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 </a:t>
            </a:r>
            <a:r>
              <a:rPr lang="en-US" dirty="0">
                <a:solidFill>
                  <a:prstClr val="black"/>
                </a:solidFill>
              </a:rPr>
              <a:t>, physical scarification, fire.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</a:rPr>
              <a:t>5. Plan experiment in the lab, field plot or both. Check seeds weekly after treatment.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</a:rPr>
              <a:t>6. Analyze and discuss data.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</a:rPr>
              <a:t>7. Present findings as leaflet to share out of class or as a poster.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EF17C-8666-9437-E8D8-549DD53626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1830" t="219795" r="79398" b="-215323"/>
          <a:stretch>
            <a:fillRect/>
          </a:stretch>
        </p:blipFill>
        <p:spPr>
          <a:xfrm>
            <a:off x="2938462" y="2878282"/>
            <a:ext cx="4574165" cy="11555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BB2A05-DC4F-188D-F711-C6D761FC5C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568"/>
          <a:stretch>
            <a:fillRect/>
          </a:stretch>
        </p:blipFill>
        <p:spPr>
          <a:xfrm>
            <a:off x="7617835" y="0"/>
            <a:ext cx="457416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85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011E0-60A2-3FD2-8C52-F9AEBDBC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10" y="0"/>
            <a:ext cx="10515600" cy="1325563"/>
          </a:xfrm>
        </p:spPr>
        <p:txBody>
          <a:bodyPr/>
          <a:lstStyle/>
          <a:p>
            <a:r>
              <a:rPr lang="en-US" dirty="0"/>
              <a:t>Materials and Methods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C3DBBB-1D81-5C03-39FE-15DF2C5F592F}"/>
              </a:ext>
            </a:extLst>
          </p:cNvPr>
          <p:cNvSpPr txBox="1"/>
          <p:nvPr/>
        </p:nvSpPr>
        <p:spPr>
          <a:xfrm>
            <a:off x="79150" y="874455"/>
            <a:ext cx="913196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</a:rPr>
              <a:t>Six New York native species were selected: </a:t>
            </a:r>
          </a:p>
          <a:p>
            <a:endParaRPr lang="en-US" sz="1600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r>
              <a:rPr lang="en-US" sz="1600" i="1" dirty="0">
                <a:solidFill>
                  <a:srgbClr val="000000"/>
                </a:solidFill>
                <a:highlight>
                  <a:srgbClr val="FFFFFF"/>
                </a:highlight>
              </a:rPr>
              <a:t>Asclepias incarnata 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</a:rPr>
              <a:t>(swamp milkweed)</a:t>
            </a:r>
          </a:p>
          <a:p>
            <a:r>
              <a:rPr lang="en-US" sz="1600" i="1" dirty="0">
                <a:solidFill>
                  <a:srgbClr val="000000"/>
                </a:solidFill>
                <a:highlight>
                  <a:srgbClr val="FFFFFF"/>
                </a:highlight>
              </a:rPr>
              <a:t>Asclepias tuberosa 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</a:rPr>
              <a:t>(butterfly weed)</a:t>
            </a:r>
          </a:p>
          <a:p>
            <a:r>
              <a:rPr lang="en-US" sz="1600" i="1" dirty="0">
                <a:solidFill>
                  <a:srgbClr val="000000"/>
                </a:solidFill>
                <a:highlight>
                  <a:srgbClr val="FFFFFF"/>
                </a:highlight>
              </a:rPr>
              <a:t>Echinacea purpurea 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</a:rPr>
              <a:t>(cone flower)</a:t>
            </a:r>
          </a:p>
          <a:p>
            <a:r>
              <a:rPr lang="en-US" sz="1600" i="1" dirty="0">
                <a:solidFill>
                  <a:srgbClr val="000000"/>
                </a:solidFill>
                <a:highlight>
                  <a:srgbClr val="FFFFFF"/>
                </a:highlight>
              </a:rPr>
              <a:t>Monarda fistulosa 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</a:rPr>
              <a:t>(wild bergamot</a:t>
            </a:r>
          </a:p>
          <a:p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highlight>
                  <a:srgbClr val="FFFFFF"/>
                </a:highlight>
              </a:rPr>
              <a:t>Symphyotrichum</a:t>
            </a:r>
            <a:r>
              <a:rPr lang="en-US" sz="1600" i="1" dirty="0">
                <a:solidFill>
                  <a:srgbClr val="000000"/>
                </a:solidFill>
                <a:highlight>
                  <a:srgbClr val="FFFFFF"/>
                </a:highlight>
              </a:rPr>
              <a:t> novae-</a:t>
            </a:r>
            <a:r>
              <a:rPr lang="en-US" sz="1600" i="1" dirty="0" err="1">
                <a:solidFill>
                  <a:srgbClr val="000000"/>
                </a:solidFill>
                <a:highlight>
                  <a:srgbClr val="FFFFFF"/>
                </a:highlight>
              </a:rPr>
              <a:t>angliae</a:t>
            </a:r>
            <a:r>
              <a:rPr lang="en-US" sz="1600" i="1" dirty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</a:rPr>
              <a:t>(New England aster)</a:t>
            </a:r>
          </a:p>
          <a:p>
            <a:r>
              <a:rPr lang="en-US" sz="1600" i="1" dirty="0" err="1">
                <a:solidFill>
                  <a:srgbClr val="000000"/>
                </a:solidFill>
                <a:highlight>
                  <a:srgbClr val="FFFFFF"/>
                </a:highlight>
              </a:rPr>
              <a:t>Zizia</a:t>
            </a:r>
            <a:r>
              <a:rPr lang="en-US" sz="1600" i="1" dirty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highlight>
                  <a:srgbClr val="FFFFFF"/>
                </a:highlight>
              </a:rPr>
              <a:t>aurea</a:t>
            </a:r>
            <a:r>
              <a:rPr lang="en-US" sz="1600" i="1" dirty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en-US" sz="1600" dirty="0">
                <a:solidFill>
                  <a:srgbClr val="000000"/>
                </a:solidFill>
                <a:highlight>
                  <a:srgbClr val="FFFFFF"/>
                </a:highlight>
              </a:rPr>
              <a:t>(golden alexander).</a:t>
            </a:r>
          </a:p>
          <a:p>
            <a:endParaRPr lang="en-US" sz="800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r>
              <a:rPr lang="en-US" sz="2400" dirty="0">
                <a:ea typeface="+mn-lt"/>
                <a:cs typeface="+mn-lt"/>
              </a:rPr>
              <a:t>Six lab treatments were tested for all six species, </a:t>
            </a:r>
            <a:r>
              <a:rPr lang="en-US" sz="2000" dirty="0">
                <a:ea typeface="+mn-lt"/>
                <a:cs typeface="+mn-lt"/>
              </a:rPr>
              <a:t>100 seeds of each.</a:t>
            </a:r>
          </a:p>
          <a:p>
            <a:r>
              <a:rPr lang="en-US" sz="2000" dirty="0">
                <a:ea typeface="+mn-lt"/>
                <a:cs typeface="+mn-lt"/>
              </a:rPr>
              <a:t> </a:t>
            </a:r>
            <a:endParaRPr lang="en-US" sz="800" dirty="0"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US" sz="2000" dirty="0">
                <a:ea typeface="+mn-lt"/>
                <a:cs typeface="+mn-lt"/>
              </a:rPr>
              <a:t>vernalized for 30 days,14 days and 7 days at 4.5°C.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ea typeface="+mn-lt"/>
                <a:cs typeface="+mn-lt"/>
              </a:rPr>
              <a:t>Treated with HCl 0.01M (pH 2) for 1hour and then rinsed with water.</a:t>
            </a:r>
          </a:p>
          <a:p>
            <a:r>
              <a:rPr lang="en-US" sz="2000" dirty="0">
                <a:ea typeface="+mn-lt"/>
                <a:cs typeface="+mn-lt"/>
              </a:rPr>
              <a:t>3.   Cold + acid for the 14 and 7 days.</a:t>
            </a:r>
          </a:p>
          <a:p>
            <a:pPr marL="342900" indent="-342900">
              <a:buAutoNum type="arabicPeriod"/>
            </a:pPr>
            <a:endParaRPr lang="en-US" sz="2000" dirty="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</a:rPr>
              <a:t>All treatments and controls with no treatments were put to germinate in sealed plastic bags under lights at 25 to 30°C.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A05F97-C4AB-30D2-C3E9-03DC7FEFF6A7}"/>
              </a:ext>
            </a:extLst>
          </p:cNvPr>
          <p:cNvGrpSpPr/>
          <p:nvPr/>
        </p:nvGrpSpPr>
        <p:grpSpPr>
          <a:xfrm>
            <a:off x="4306096" y="1228111"/>
            <a:ext cx="5434959" cy="971907"/>
            <a:chOff x="5745449" y="503603"/>
            <a:chExt cx="5434959" cy="9719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C6C8CA-3E08-0602-FAB3-0ABD1A7BE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5449" y="503603"/>
              <a:ext cx="1299641" cy="97190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CD6F12-7E9A-C957-075E-45754F4E1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5090" y="503606"/>
              <a:ext cx="726474" cy="97190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E0AEAFB-F21B-3E36-4952-6F7122702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34649" y="503605"/>
              <a:ext cx="961339" cy="97190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1140303-1BBA-5A68-C40D-07AFA06F7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95988" y="503604"/>
              <a:ext cx="731334" cy="97190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AA5F1B7-E324-C821-A7AB-94AC4F62A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25659" y="503603"/>
              <a:ext cx="731334" cy="9719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C562B7D-565E-2D75-4C03-957367655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52134" y="503603"/>
              <a:ext cx="1028274" cy="971904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1A444D1-18DC-7ADF-8988-E1C1C2D4D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5508" y="2546527"/>
            <a:ext cx="2637392" cy="19706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E69736-74AD-19A5-B7C8-5A18390A6B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144" y="4474740"/>
            <a:ext cx="2717755" cy="203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31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722F9-9CB0-20E4-6884-B948E243D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plot seeds before winter vs in April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B9C1A3-9806-4FA2-2AE5-DC898C371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793819"/>
            <a:ext cx="5508994" cy="23521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BD7F2F-6301-AF6F-3ABC-622967F20443}"/>
              </a:ext>
            </a:extLst>
          </p:cNvPr>
          <p:cNvSpPr txBox="1"/>
          <p:nvPr/>
        </p:nvSpPr>
        <p:spPr>
          <a:xfrm>
            <a:off x="6453065" y="1800783"/>
            <a:ext cx="41925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Experimental plot at Washington Market Square park, downtown Manhattan (under BMCC). 200 seeds of each species were added in December to subplots 1 and 4 and  in April to subplots 2 and 3.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7244F-64F8-AF07-BC3D-6903DDB09E21}"/>
              </a:ext>
            </a:extLst>
          </p:cNvPr>
          <p:cNvSpPr txBox="1"/>
          <p:nvPr/>
        </p:nvSpPr>
        <p:spPr>
          <a:xfrm>
            <a:off x="738232" y="4370664"/>
            <a:ext cx="3484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Sadly, there were pests in action. </a:t>
            </a:r>
          </a:p>
        </p:txBody>
      </p:sp>
    </p:spTree>
    <p:extLst>
      <p:ext uri="{BB962C8B-B14F-4D97-AF65-F5344CB8AC3E}">
        <p14:creationId xmlns:p14="http://schemas.microsoft.com/office/powerpoint/2010/main" val="1052842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68BB2-9E49-4581-D04C-732B96A97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90" y="-361509"/>
            <a:ext cx="10515600" cy="132556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35E7B76-ADC7-ED09-93AE-C26FE49C2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6187" y="5398629"/>
            <a:ext cx="3887265" cy="1359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D7281C-F6EA-2BE6-DC37-EE97F10654A0}"/>
              </a:ext>
            </a:extLst>
          </p:cNvPr>
          <p:cNvSpPr txBox="1"/>
          <p:nvPr/>
        </p:nvSpPr>
        <p:spPr>
          <a:xfrm>
            <a:off x="367468" y="5934670"/>
            <a:ext cx="77864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Percentage of germination with HCl 0.01M acid scarification vs. no acid scarification, with and without 7 and 14 days of moist vernalization at 4.5oC, plus untreated controls. 100 seeds per treatment.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7586D0-AB8D-9063-FCEC-E80503FB2234}"/>
              </a:ext>
            </a:extLst>
          </p:cNvPr>
          <p:cNvSpPr txBox="1"/>
          <p:nvPr/>
        </p:nvSpPr>
        <p:spPr>
          <a:xfrm>
            <a:off x="8886510" y="4219159"/>
            <a:ext cx="33054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Aptos" panose="020B0004020202020204" pitchFamily="34" charset="0"/>
                <a:cs typeface="Times New Roman" pitchFamily="18" charset="0"/>
              </a:rPr>
              <a:t>Echinacea purpurea </a:t>
            </a:r>
            <a:r>
              <a:rPr lang="en-US" sz="1600" dirty="0">
                <a:latin typeface="Aptos" panose="020B0004020202020204" pitchFamily="34" charset="0"/>
                <a:cs typeface="Times New Roman" pitchFamily="18" charset="0"/>
              </a:rPr>
              <a:t>seedlings from control seeds (left) and from acid treated seeds (right ). Photos by Tosha.</a:t>
            </a:r>
            <a:endParaRPr lang="en-US" sz="1600" b="1" dirty="0">
              <a:latin typeface="Aptos" panose="020B0004020202020204" pitchFamily="34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16FE3B-CC77-7345-A8FD-2BA19CAFF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67" y="832328"/>
            <a:ext cx="7834207" cy="478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07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3174</TotalTime>
  <Words>567</Words>
  <Application>Microsoft Office PowerPoint</Application>
  <PresentationFormat>Widescreen</PresentationFormat>
  <Paragraphs>60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Optimize native mini-meadow germination for biodiversity CURE   </vt:lpstr>
      <vt:lpstr>Why mini-meadows?</vt:lpstr>
      <vt:lpstr>Issues starting a mini-meadow</vt:lpstr>
      <vt:lpstr>Optimize germination!</vt:lpstr>
      <vt:lpstr>Learning Objectives</vt:lpstr>
      <vt:lpstr>How to:</vt:lpstr>
      <vt:lpstr>Materials and Methods</vt:lpstr>
      <vt:lpstr>Field plot seeds before winter vs in April</vt:lpstr>
      <vt:lpstr>Results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Catarina Mata</dc:creator>
  <cp:lastModifiedBy>Catarina Mata</cp:lastModifiedBy>
  <cp:revision>5</cp:revision>
  <dcterms:created xsi:type="dcterms:W3CDTF">2025-06-20T19:05:33Z</dcterms:created>
  <dcterms:modified xsi:type="dcterms:W3CDTF">2025-06-23T00:00:28Z</dcterms:modified>
</cp:coreProperties>
</file>